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1" r:id="rId4"/>
    <p:sldId id="272" r:id="rId5"/>
    <p:sldId id="270" r:id="rId6"/>
    <p:sldId id="276" r:id="rId7"/>
    <p:sldId id="277" r:id="rId8"/>
    <p:sldId id="278" r:id="rId9"/>
    <p:sldId id="279" r:id="rId10"/>
    <p:sldId id="280" r:id="rId11"/>
    <p:sldId id="281" r:id="rId12"/>
    <p:sldId id="273" r:id="rId13"/>
    <p:sldId id="274" r:id="rId14"/>
    <p:sldId id="268" r:id="rId15"/>
    <p:sldId id="269" r:id="rId16"/>
    <p:sldId id="257" r:id="rId17"/>
    <p:sldId id="259" r:id="rId18"/>
    <p:sldId id="261" r:id="rId19"/>
    <p:sldId id="260" r:id="rId20"/>
    <p:sldId id="262" r:id="rId21"/>
    <p:sldId id="263" r:id="rId22"/>
    <p:sldId id="265" r:id="rId23"/>
    <p:sldId id="264" r:id="rId24"/>
    <p:sldId id="266" r:id="rId25"/>
    <p:sldId id="267" r:id="rId26"/>
    <p:sldId id="27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2196F-1AC0-3CE3-604F-D2201BCD95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340446-FB7F-613D-0950-525D6B775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EDB3DA-58AC-158C-D372-5FBE00F718DC}"/>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F66802F7-B59C-A61A-5A25-D6DB943D2F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560DF2-5678-BBE0-757E-1C171649F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1861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6A3CA-B5EB-A490-0E9A-5C6E46B4D7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0B228E-3C0C-CDDF-EFBE-06CEC2F791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30C46F-A593-4455-1E58-E1F4C344D913}"/>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4CA6023C-34E6-DC70-05FD-4448239CA8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D7591C-6A41-32CD-50A1-AF20FBFC26E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3735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237EF7-C817-90F7-CD09-E457BE16D5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CB7E2F-D5DF-FF2B-B306-8BF88215014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A7F5C-0DC1-41DC-EF48-BE963E7A5D04}"/>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67B2D6F5-F954-4A40-EDA7-F3A998196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3FCE5B-A0AC-FFC5-1CEF-1033080FD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95866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042E-3907-4BDC-2C7F-D388907F56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1C0F9B-4A52-FCE3-4A45-FA17AC1027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EE7A57-848D-530F-46D8-26B00AA481E1}"/>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86EF2841-9D21-0D3C-298B-8B12CB16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980DA-B206-F89F-7542-9F9A06085BA3}"/>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9977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35835-B88C-96FE-7AE1-284CBA5218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E16FD6-3D2C-0330-383F-C8D5048EE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ED5F294-F433-4A31-FF3D-31189F0B787C}"/>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321C0FBD-55D2-C56E-C892-95215D51B4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83F96-138B-2F39-1B60-86CB7C95BB0C}"/>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411262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70094-2418-8F28-4E22-4567B541E7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5C663E-F07F-B020-EA94-F6EB4FFD8A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2494F2-D54B-80C3-537B-A4877757DA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E0B7C6-FE2F-DECD-66F5-DB6068A97DA9}"/>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D0E422E3-BF7C-055C-737D-8A657CDE84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0AACD9-D6C5-5CCF-F43A-0D7BA5A49FA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61911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1B961-2025-5528-9614-E50A9EC1EE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8C7230-04BB-CA66-A888-C5B76CD15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FE0E9-6402-19BF-D8D1-E8F9E191FD1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7F122D-62A7-E746-9523-570ED919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7BFDE-04F9-4ABB-CA05-6784E991BE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C6DEB1-24F6-5749-5DB4-F7F6245ACCA3}"/>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8" name="页脚占位符 7">
            <a:extLst>
              <a:ext uri="{FF2B5EF4-FFF2-40B4-BE49-F238E27FC236}">
                <a16:creationId xmlns:a16="http://schemas.microsoft.com/office/drawing/2014/main" id="{068431A1-FA4F-A54B-F925-EE444944FAB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9B7684C-D8E2-B680-E530-326151BA90C6}"/>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5972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5E199-DEDB-EF39-2F52-5C6B0061A3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71403E-0088-8D0B-70DB-C016396AE581}"/>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4" name="页脚占位符 3">
            <a:extLst>
              <a:ext uri="{FF2B5EF4-FFF2-40B4-BE49-F238E27FC236}">
                <a16:creationId xmlns:a16="http://schemas.microsoft.com/office/drawing/2014/main" id="{A36E5667-713E-3598-6865-A1365B057B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00CFD4-E706-0B2D-0294-E53A17782677}"/>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5479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FABFB5-E398-6210-B6CC-D47BF2B11F7F}"/>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3" name="页脚占位符 2">
            <a:extLst>
              <a:ext uri="{FF2B5EF4-FFF2-40B4-BE49-F238E27FC236}">
                <a16:creationId xmlns:a16="http://schemas.microsoft.com/office/drawing/2014/main" id="{BC3E2C73-EF83-CDD8-84EB-9D98DB09B2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CEBBE0-FF06-7270-8B1C-9AB4BC308A9B}"/>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4901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682E2-B13E-4ADC-132B-BD6CABCE2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A0B708-6B65-63F6-BBA9-6CFCA1D4F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FF53A64-6368-FA77-61BB-30F7920E3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019EC7-1F09-F892-44CD-F2A06B976C0D}"/>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0DD9D9A5-7554-9FC7-476A-932E9BAAA2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F16361-378E-1034-0E7B-D6A48A0C0764}"/>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6859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0491D-567E-C455-0437-EE4D2A6635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44D04D-5D53-06A4-CC09-63FFEF75B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EF0C87-C28D-E850-2085-F227FCAEC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2F82A5-4304-F96A-B083-BF5774B77AE9}"/>
              </a:ext>
            </a:extLst>
          </p:cNvPr>
          <p:cNvSpPr>
            <a:spLocks noGrp="1"/>
          </p:cNvSpPr>
          <p:nvPr>
            <p:ph type="dt" sz="half" idx="10"/>
          </p:nvPr>
        </p:nvSpPr>
        <p:spPr/>
        <p:txBody>
          <a:bodyPr/>
          <a:lstStyle/>
          <a:p>
            <a:fld id="{2AC935DA-0BA0-4379-9136-45446F132001}"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DF575946-2373-D024-830D-8557201196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15CAEA-570E-5FB8-D7D7-00641E230DCE}"/>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08399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FEE894-4C42-CC71-2824-656C62474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F4C1D8-F69D-73EB-0E0B-405F6546EE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A9672D-2F4B-9583-C845-ED7C2753B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35DA-0BA0-4379-9136-45446F132001}"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42EAF47B-8B32-CDE9-A086-35A0C46F00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6FFFE7-775E-D6A2-2DD5-FF8620A34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24372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t>9.15</a:t>
            </a:r>
            <a:endParaRPr lang="zh-CN" altLang="en-US" dirty="0"/>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00462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F2AAA-5DCA-0366-CF0A-7F845260FCC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871DE9-54CE-0D21-A513-235F0A9CB97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E67C59B-06E8-68F6-BAF3-FD83132B5272}"/>
              </a:ext>
            </a:extLst>
          </p:cNvPr>
          <p:cNvPicPr>
            <a:picLocks noChangeAspect="1"/>
          </p:cNvPicPr>
          <p:nvPr/>
        </p:nvPicPr>
        <p:blipFill>
          <a:blip r:embed="rId2"/>
          <a:stretch>
            <a:fillRect/>
          </a:stretch>
        </p:blipFill>
        <p:spPr>
          <a:xfrm>
            <a:off x="0" y="173831"/>
            <a:ext cx="12192000" cy="6510337"/>
          </a:xfrm>
          <a:prstGeom prst="rect">
            <a:avLst/>
          </a:prstGeom>
        </p:spPr>
      </p:pic>
    </p:spTree>
    <p:extLst>
      <p:ext uri="{BB962C8B-B14F-4D97-AF65-F5344CB8AC3E}">
        <p14:creationId xmlns:p14="http://schemas.microsoft.com/office/powerpoint/2010/main" val="243488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78C00-4892-1CAA-AA2A-24222A30DAB3}"/>
              </a:ext>
            </a:extLst>
          </p:cNvPr>
          <p:cNvSpPr>
            <a:spLocks noGrp="1"/>
          </p:cNvSpPr>
          <p:nvPr>
            <p:ph type="title"/>
          </p:nvPr>
        </p:nvSpPr>
        <p:spPr/>
        <p:txBody>
          <a:bodyPr/>
          <a:lstStyle/>
          <a:p>
            <a:r>
              <a:rPr lang="en-US" altLang="zh-CN" dirty="0"/>
              <a:t>ADNI_PICSLASHS_02_15_22_14Sep2023</a:t>
            </a:r>
            <a:endParaRPr lang="zh-CN" altLang="en-US" dirty="0"/>
          </a:p>
        </p:txBody>
      </p:sp>
      <p:pic>
        <p:nvPicPr>
          <p:cNvPr id="5" name="内容占位符 4">
            <a:extLst>
              <a:ext uri="{FF2B5EF4-FFF2-40B4-BE49-F238E27FC236}">
                <a16:creationId xmlns:a16="http://schemas.microsoft.com/office/drawing/2014/main" id="{DFD4CDDE-8727-D810-BDD5-D628329F3146}"/>
              </a:ext>
            </a:extLst>
          </p:cNvPr>
          <p:cNvPicPr>
            <a:picLocks noGrp="1" noChangeAspect="1"/>
          </p:cNvPicPr>
          <p:nvPr>
            <p:ph idx="1"/>
          </p:nvPr>
        </p:nvPicPr>
        <p:blipFill>
          <a:blip r:embed="rId2"/>
          <a:stretch>
            <a:fillRect/>
          </a:stretch>
        </p:blipFill>
        <p:spPr>
          <a:xfrm>
            <a:off x="838200" y="2002919"/>
            <a:ext cx="10515600" cy="3996749"/>
          </a:xfrm>
        </p:spPr>
      </p:pic>
    </p:spTree>
    <p:extLst>
      <p:ext uri="{BB962C8B-B14F-4D97-AF65-F5344CB8AC3E}">
        <p14:creationId xmlns:p14="http://schemas.microsoft.com/office/powerpoint/2010/main" val="310715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20E47-E9D8-FE94-3000-EA453315D987}"/>
              </a:ext>
            </a:extLst>
          </p:cNvPr>
          <p:cNvSpPr>
            <a:spLocks noGrp="1"/>
          </p:cNvSpPr>
          <p:nvPr>
            <p:ph type="title"/>
          </p:nvPr>
        </p:nvSpPr>
        <p:spPr/>
        <p:txBody>
          <a:bodyPr/>
          <a:lstStyle/>
          <a:p>
            <a:r>
              <a:rPr lang="en-US" altLang="zh-CN" dirty="0"/>
              <a:t>FHS</a:t>
            </a:r>
            <a:endParaRPr lang="zh-CN" altLang="en-US" dirty="0"/>
          </a:p>
        </p:txBody>
      </p:sp>
      <p:sp>
        <p:nvSpPr>
          <p:cNvPr id="3" name="内容占位符 2">
            <a:extLst>
              <a:ext uri="{FF2B5EF4-FFF2-40B4-BE49-F238E27FC236}">
                <a16:creationId xmlns:a16="http://schemas.microsoft.com/office/drawing/2014/main" id="{6364A773-BECA-DD71-F2C9-AF584C81425C}"/>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05388947-62D1-B8AF-2AD0-877272A01B43}"/>
              </a:ext>
            </a:extLst>
          </p:cNvPr>
          <p:cNvPicPr>
            <a:picLocks noChangeAspect="1"/>
          </p:cNvPicPr>
          <p:nvPr/>
        </p:nvPicPr>
        <p:blipFill>
          <a:blip r:embed="rId2"/>
          <a:stretch>
            <a:fillRect/>
          </a:stretch>
        </p:blipFill>
        <p:spPr>
          <a:xfrm>
            <a:off x="2477574" y="866294"/>
            <a:ext cx="7236851" cy="5482341"/>
          </a:xfrm>
          <a:prstGeom prst="rect">
            <a:avLst/>
          </a:prstGeom>
        </p:spPr>
      </p:pic>
    </p:spTree>
    <p:extLst>
      <p:ext uri="{BB962C8B-B14F-4D97-AF65-F5344CB8AC3E}">
        <p14:creationId xmlns:p14="http://schemas.microsoft.com/office/powerpoint/2010/main" val="254462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F3F4A-3284-A226-DFC0-1CAD213DB936}"/>
              </a:ext>
            </a:extLst>
          </p:cNvPr>
          <p:cNvSpPr>
            <a:spLocks noGrp="1"/>
          </p:cNvSpPr>
          <p:nvPr>
            <p:ph type="title"/>
          </p:nvPr>
        </p:nvSpPr>
        <p:spPr/>
        <p:txBody>
          <a:bodyPr/>
          <a:lstStyle/>
          <a:p>
            <a:r>
              <a:rPr lang="en-US" altLang="zh-CN" dirty="0"/>
              <a:t>LBDSU</a:t>
            </a:r>
            <a:endParaRPr lang="zh-CN" altLang="en-US" dirty="0"/>
          </a:p>
        </p:txBody>
      </p:sp>
      <p:sp>
        <p:nvSpPr>
          <p:cNvPr id="3" name="内容占位符 2">
            <a:extLst>
              <a:ext uri="{FF2B5EF4-FFF2-40B4-BE49-F238E27FC236}">
                <a16:creationId xmlns:a16="http://schemas.microsoft.com/office/drawing/2014/main" id="{1E4AAD12-3237-6A10-ED67-8F9A02DCE387}"/>
              </a:ext>
            </a:extLst>
          </p:cNvPr>
          <p:cNvSpPr>
            <a:spLocks noGrp="1"/>
          </p:cNvSpPr>
          <p:nvPr>
            <p:ph idx="1"/>
          </p:nvPr>
        </p:nvSpPr>
        <p:spPr/>
        <p:txBody>
          <a:bodyPr/>
          <a:lstStyle/>
          <a:p>
            <a:r>
              <a:rPr lang="en-US" altLang="zh-CN" dirty="0"/>
              <a:t>in-house data </a:t>
            </a:r>
            <a:endParaRPr lang="zh-CN" altLang="en-US" dirty="0"/>
          </a:p>
        </p:txBody>
      </p:sp>
    </p:spTree>
    <p:extLst>
      <p:ext uri="{BB962C8B-B14F-4D97-AF65-F5344CB8AC3E}">
        <p14:creationId xmlns:p14="http://schemas.microsoft.com/office/powerpoint/2010/main" val="171272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150E6-4603-42E1-7B73-0403FD97C9CF}"/>
              </a:ext>
            </a:extLst>
          </p:cNvPr>
          <p:cNvSpPr>
            <a:spLocks noGrp="1"/>
          </p:cNvSpPr>
          <p:nvPr>
            <p:ph type="title"/>
          </p:nvPr>
        </p:nvSpPr>
        <p:spPr/>
        <p:txBody>
          <a:bodyPr/>
          <a:lstStyle/>
          <a:p>
            <a:r>
              <a:rPr lang="en-US" altLang="zh-CN" dirty="0"/>
              <a:t>NACC</a:t>
            </a:r>
            <a:endParaRPr lang="zh-CN" altLang="en-US" dirty="0"/>
          </a:p>
        </p:txBody>
      </p:sp>
      <p:pic>
        <p:nvPicPr>
          <p:cNvPr id="5" name="内容占位符 4">
            <a:extLst>
              <a:ext uri="{FF2B5EF4-FFF2-40B4-BE49-F238E27FC236}">
                <a16:creationId xmlns:a16="http://schemas.microsoft.com/office/drawing/2014/main" id="{A1DF0607-6380-9C62-CFCF-FD6E3BF11767}"/>
              </a:ext>
            </a:extLst>
          </p:cNvPr>
          <p:cNvPicPr>
            <a:picLocks noGrp="1" noChangeAspect="1"/>
          </p:cNvPicPr>
          <p:nvPr>
            <p:ph idx="1"/>
          </p:nvPr>
        </p:nvPicPr>
        <p:blipFill>
          <a:blip r:embed="rId2"/>
          <a:stretch>
            <a:fillRect/>
          </a:stretch>
        </p:blipFill>
        <p:spPr>
          <a:xfrm>
            <a:off x="838200" y="2513300"/>
            <a:ext cx="10515600" cy="2975988"/>
          </a:xfrm>
        </p:spPr>
      </p:pic>
    </p:spTree>
    <p:extLst>
      <p:ext uri="{BB962C8B-B14F-4D97-AF65-F5344CB8AC3E}">
        <p14:creationId xmlns:p14="http://schemas.microsoft.com/office/powerpoint/2010/main" val="86756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927AC-D447-AA2A-D12B-0C83E702B73F}"/>
              </a:ext>
            </a:extLst>
          </p:cNvPr>
          <p:cNvSpPr>
            <a:spLocks noGrp="1"/>
          </p:cNvSpPr>
          <p:nvPr>
            <p:ph type="title"/>
          </p:nvPr>
        </p:nvSpPr>
        <p:spPr/>
        <p:txBody>
          <a:bodyPr/>
          <a:lstStyle/>
          <a:p>
            <a:r>
              <a:rPr lang="en-US" altLang="zh-CN" dirty="0"/>
              <a:t>NIFD</a:t>
            </a:r>
            <a:endParaRPr lang="zh-CN" altLang="en-US" dirty="0"/>
          </a:p>
        </p:txBody>
      </p:sp>
      <p:pic>
        <p:nvPicPr>
          <p:cNvPr id="5" name="内容占位符 4">
            <a:extLst>
              <a:ext uri="{FF2B5EF4-FFF2-40B4-BE49-F238E27FC236}">
                <a16:creationId xmlns:a16="http://schemas.microsoft.com/office/drawing/2014/main" id="{4C744C9B-BDB1-D244-7422-EA5713E98214}"/>
              </a:ext>
            </a:extLst>
          </p:cNvPr>
          <p:cNvPicPr>
            <a:picLocks noGrp="1" noChangeAspect="1"/>
          </p:cNvPicPr>
          <p:nvPr>
            <p:ph idx="1"/>
          </p:nvPr>
        </p:nvPicPr>
        <p:blipFill>
          <a:blip r:embed="rId2"/>
          <a:stretch>
            <a:fillRect/>
          </a:stretch>
        </p:blipFill>
        <p:spPr>
          <a:xfrm>
            <a:off x="1152375" y="1825625"/>
            <a:ext cx="9887250" cy="4351338"/>
          </a:xfrm>
        </p:spPr>
      </p:pic>
    </p:spTree>
    <p:extLst>
      <p:ext uri="{BB962C8B-B14F-4D97-AF65-F5344CB8AC3E}">
        <p14:creationId xmlns:p14="http://schemas.microsoft.com/office/powerpoint/2010/main" val="1099482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DA09-63E2-6DE1-49B5-E3654A1969C9}"/>
              </a:ext>
            </a:extLst>
          </p:cNvPr>
          <p:cNvSpPr>
            <a:spLocks noGrp="1"/>
          </p:cNvSpPr>
          <p:nvPr>
            <p:ph type="title"/>
          </p:nvPr>
        </p:nvSpPr>
        <p:spPr/>
        <p:txBody>
          <a:bodyPr/>
          <a:lstStyle/>
          <a:p>
            <a:r>
              <a:rPr lang="en-US" altLang="zh-CN" dirty="0"/>
              <a:t>OASIS</a:t>
            </a:r>
            <a:endParaRPr lang="zh-CN" altLang="en-US" dirty="0"/>
          </a:p>
        </p:txBody>
      </p:sp>
      <p:pic>
        <p:nvPicPr>
          <p:cNvPr id="5" name="内容占位符 4">
            <a:extLst>
              <a:ext uri="{FF2B5EF4-FFF2-40B4-BE49-F238E27FC236}">
                <a16:creationId xmlns:a16="http://schemas.microsoft.com/office/drawing/2014/main" id="{81D17FAB-5D79-F771-B490-2056D646480C}"/>
              </a:ext>
            </a:extLst>
          </p:cNvPr>
          <p:cNvPicPr>
            <a:picLocks noGrp="1" noChangeAspect="1"/>
          </p:cNvPicPr>
          <p:nvPr>
            <p:ph idx="1"/>
          </p:nvPr>
        </p:nvPicPr>
        <p:blipFill>
          <a:blip r:embed="rId2"/>
          <a:stretch>
            <a:fillRect/>
          </a:stretch>
        </p:blipFill>
        <p:spPr>
          <a:xfrm>
            <a:off x="2632322" y="1825625"/>
            <a:ext cx="6927356" cy="4351338"/>
          </a:xfrm>
        </p:spPr>
      </p:pic>
    </p:spTree>
    <p:extLst>
      <p:ext uri="{BB962C8B-B14F-4D97-AF65-F5344CB8AC3E}">
        <p14:creationId xmlns:p14="http://schemas.microsoft.com/office/powerpoint/2010/main" val="283810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BF5-2C9B-AB74-6CAA-848216E5EB23}"/>
              </a:ext>
            </a:extLst>
          </p:cNvPr>
          <p:cNvSpPr>
            <a:spLocks noGrp="1"/>
          </p:cNvSpPr>
          <p:nvPr>
            <p:ph type="title"/>
          </p:nvPr>
        </p:nvSpPr>
        <p:spPr>
          <a:xfrm>
            <a:off x="838200" y="1"/>
            <a:ext cx="10515600" cy="1926990"/>
          </a:xfrm>
        </p:spPr>
        <p:txBody>
          <a:bodyPr>
            <a:noAutofit/>
          </a:bodyPr>
          <a:lstStyle/>
          <a:p>
            <a:r>
              <a:rPr lang="en-US" altLang="zh-CN" sz="3600" b="0" i="0" dirty="0">
                <a:solidFill>
                  <a:srgbClr val="212529"/>
                </a:solidFill>
                <a:effectLst/>
                <a:latin typeface="Raleway" panose="020B0003030101060003" pitchFamily="34" charset="0"/>
                <a:ea typeface="+mn-ea"/>
              </a:rPr>
              <a:t>OASIS-1: Cross-sectional MRI Data in Young, Middle Aged, Nondemented and Demented Older Adults</a:t>
            </a:r>
            <a:endParaRPr lang="zh-CN" altLang="en-US" sz="3600" dirty="0">
              <a:latin typeface="Raleway" panose="020B0003030101060003" pitchFamily="34" charset="0"/>
              <a:ea typeface="+mn-ea"/>
            </a:endParaRPr>
          </a:p>
        </p:txBody>
      </p:sp>
      <p:sp>
        <p:nvSpPr>
          <p:cNvPr id="3" name="内容占位符 2">
            <a:extLst>
              <a:ext uri="{FF2B5EF4-FFF2-40B4-BE49-F238E27FC236}">
                <a16:creationId xmlns:a16="http://schemas.microsoft.com/office/drawing/2014/main" id="{89DF7159-6A8F-CED5-7560-C7FB04011EB3}"/>
              </a:ext>
            </a:extLst>
          </p:cNvPr>
          <p:cNvSpPr>
            <a:spLocks noGrp="1"/>
          </p:cNvSpPr>
          <p:nvPr>
            <p:ph idx="1"/>
          </p:nvPr>
        </p:nvSpPr>
        <p:spPr>
          <a:xfrm>
            <a:off x="838200" y="2141537"/>
            <a:ext cx="10515600" cy="4351338"/>
          </a:xfrm>
        </p:spPr>
        <p:txBody>
          <a:bodyPr>
            <a:normAutofit/>
          </a:bodyPr>
          <a:lstStyle/>
          <a:p>
            <a:r>
              <a:rPr lang="en-US" altLang="zh-CN" dirty="0"/>
              <a:t>Subjects: 416</a:t>
            </a:r>
          </a:p>
          <a:p>
            <a:r>
              <a:rPr lang="en-US" altLang="zh-CN" dirty="0"/>
              <a:t>MR Sessions: 434</a:t>
            </a:r>
          </a:p>
          <a:p>
            <a:r>
              <a:rPr lang="en-US" altLang="zh-CN" sz="2400" dirty="0"/>
              <a:t>This set consists of a cross-sectional collection of </a:t>
            </a:r>
            <a:r>
              <a:rPr lang="en-US" altLang="zh-CN" sz="2400" dirty="0">
                <a:highlight>
                  <a:srgbClr val="FFFF00"/>
                </a:highlight>
              </a:rPr>
              <a:t>416 subjects aged 18 to 96</a:t>
            </a:r>
            <a:r>
              <a:rPr lang="en-US" altLang="zh-CN" sz="2400" dirty="0"/>
              <a:t>. For each subject, </a:t>
            </a:r>
            <a:r>
              <a:rPr lang="en-US" altLang="zh-CN" sz="2400" dirty="0">
                <a:highlight>
                  <a:srgbClr val="FFFF00"/>
                </a:highlight>
              </a:rPr>
              <a:t>3 or 4 individual T1-weighted MRI scans </a:t>
            </a:r>
            <a:r>
              <a:rPr lang="en-US" altLang="zh-CN" sz="2400" dirty="0"/>
              <a:t>obtained in single scan sessions are included. The subjects are all right-handed and include both men and women. </a:t>
            </a:r>
            <a:r>
              <a:rPr lang="en-US" altLang="zh-CN" sz="2400" dirty="0">
                <a:highlight>
                  <a:srgbClr val="FFFF00"/>
                </a:highlight>
              </a:rPr>
              <a:t>100 of the included subjects over the age of 60 </a:t>
            </a:r>
            <a:r>
              <a:rPr lang="en-US" altLang="zh-CN" sz="2400" dirty="0"/>
              <a:t>have been clinically diagnosed with </a:t>
            </a:r>
            <a:r>
              <a:rPr lang="en-US" altLang="zh-CN" sz="2400" dirty="0">
                <a:highlight>
                  <a:srgbClr val="FFFF00"/>
                </a:highlight>
              </a:rPr>
              <a:t>very mild to moderate Alzheimer’s disease </a:t>
            </a:r>
            <a:r>
              <a:rPr lang="en-US" altLang="zh-CN" sz="2400" dirty="0"/>
              <a:t>(AD). Additionally, a reliability data set is included containing 20 nondemented subjects imaged on a subsequent visit within 90 days of their initial session.</a:t>
            </a:r>
            <a:endParaRPr lang="zh-CN" altLang="en-US" sz="2400" dirty="0"/>
          </a:p>
        </p:txBody>
      </p:sp>
    </p:spTree>
    <p:extLst>
      <p:ext uri="{BB962C8B-B14F-4D97-AF65-F5344CB8AC3E}">
        <p14:creationId xmlns:p14="http://schemas.microsoft.com/office/powerpoint/2010/main" val="854422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8F1AF-672E-1A58-62E3-A6E5CEB3AB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960A35-EBE4-CF89-345E-AB62A94CE6B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259E66-8A2F-13EF-4A2C-1DC95A29C4BE}"/>
              </a:ext>
            </a:extLst>
          </p:cNvPr>
          <p:cNvPicPr>
            <a:picLocks noChangeAspect="1"/>
          </p:cNvPicPr>
          <p:nvPr/>
        </p:nvPicPr>
        <p:blipFill>
          <a:blip r:embed="rId2"/>
          <a:stretch>
            <a:fillRect/>
          </a:stretch>
        </p:blipFill>
        <p:spPr>
          <a:xfrm>
            <a:off x="157293" y="0"/>
            <a:ext cx="11877413" cy="6858000"/>
          </a:xfrm>
          <a:prstGeom prst="rect">
            <a:avLst/>
          </a:prstGeom>
        </p:spPr>
      </p:pic>
    </p:spTree>
    <p:extLst>
      <p:ext uri="{BB962C8B-B14F-4D97-AF65-F5344CB8AC3E}">
        <p14:creationId xmlns:p14="http://schemas.microsoft.com/office/powerpoint/2010/main" val="3253577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09002-EFF7-AB29-7AE8-ADC6DE00F64C}"/>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E8079AB-BFDA-940A-5456-855994EB24B0}"/>
              </a:ext>
            </a:extLst>
          </p:cNvPr>
          <p:cNvSpPr>
            <a:spLocks noGrp="1"/>
          </p:cNvSpPr>
          <p:nvPr>
            <p:ph idx="1"/>
          </p:nvPr>
        </p:nvSpPr>
        <p:spPr/>
        <p:txBody>
          <a:bodyPr/>
          <a:lstStyle/>
          <a:p>
            <a:endParaRPr lang="zh-CN" altLang="en-US"/>
          </a:p>
        </p:txBody>
      </p:sp>
      <p:pic>
        <p:nvPicPr>
          <p:cNvPr id="8" name="内容占位符 4">
            <a:extLst>
              <a:ext uri="{FF2B5EF4-FFF2-40B4-BE49-F238E27FC236}">
                <a16:creationId xmlns:a16="http://schemas.microsoft.com/office/drawing/2014/main" id="{898AEE8F-8FE6-B6E1-AF05-55660B4BEA8E}"/>
              </a:ext>
            </a:extLst>
          </p:cNvPr>
          <p:cNvPicPr>
            <a:picLocks noChangeAspect="1"/>
          </p:cNvPicPr>
          <p:nvPr/>
        </p:nvPicPr>
        <p:blipFill>
          <a:blip r:embed="rId2"/>
          <a:stretch>
            <a:fillRect/>
          </a:stretch>
        </p:blipFill>
        <p:spPr>
          <a:xfrm>
            <a:off x="1944378" y="178873"/>
            <a:ext cx="8303243" cy="6500254"/>
          </a:xfrm>
          <a:prstGeom prst="rect">
            <a:avLst/>
          </a:prstGeom>
        </p:spPr>
      </p:pic>
      <p:sp>
        <p:nvSpPr>
          <p:cNvPr id="9" name="矩形: 圆角 8">
            <a:extLst>
              <a:ext uri="{FF2B5EF4-FFF2-40B4-BE49-F238E27FC236}">
                <a16:creationId xmlns:a16="http://schemas.microsoft.com/office/drawing/2014/main" id="{6385E585-5F41-27D7-ADEC-3AF464CEFE18}"/>
              </a:ext>
            </a:extLst>
          </p:cNvPr>
          <p:cNvSpPr/>
          <p:nvPr/>
        </p:nvSpPr>
        <p:spPr>
          <a:xfrm>
            <a:off x="2313616" y="2669557"/>
            <a:ext cx="2896623" cy="294572"/>
          </a:xfrm>
          <a:prstGeom prst="roundRect">
            <a:avLst/>
          </a:prstGeom>
          <a:noFill/>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722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163C4-4B61-8420-DDC4-C4E21A4B7026}"/>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1547B08-C1DD-818A-0D62-8BDEEBABCA28}"/>
              </a:ext>
            </a:extLst>
          </p:cNvPr>
          <p:cNvSpPr>
            <a:spLocks noGrp="1"/>
          </p:cNvSpPr>
          <p:nvPr>
            <p:ph idx="1"/>
          </p:nvPr>
        </p:nvSpPr>
        <p:spPr/>
        <p:txBody>
          <a:bodyPr/>
          <a:lstStyle/>
          <a:p>
            <a:endParaRPr lang="zh-CN" altLang="en-US"/>
          </a:p>
        </p:txBody>
      </p:sp>
      <p:pic>
        <p:nvPicPr>
          <p:cNvPr id="7" name="内容占位符 8">
            <a:extLst>
              <a:ext uri="{FF2B5EF4-FFF2-40B4-BE49-F238E27FC236}">
                <a16:creationId xmlns:a16="http://schemas.microsoft.com/office/drawing/2014/main" id="{C0E72F41-42EA-B1DD-18B6-91A2AD318F57}"/>
              </a:ext>
            </a:extLst>
          </p:cNvPr>
          <p:cNvPicPr>
            <a:picLocks noChangeAspect="1"/>
          </p:cNvPicPr>
          <p:nvPr/>
        </p:nvPicPr>
        <p:blipFill>
          <a:blip r:embed="rId2"/>
          <a:stretch>
            <a:fillRect/>
          </a:stretch>
        </p:blipFill>
        <p:spPr>
          <a:xfrm>
            <a:off x="1534739" y="75381"/>
            <a:ext cx="9122522" cy="6707237"/>
          </a:xfrm>
          <a:prstGeom prst="rect">
            <a:avLst/>
          </a:prstGeom>
        </p:spPr>
      </p:pic>
      <p:sp>
        <p:nvSpPr>
          <p:cNvPr id="9" name="矩形: 圆角 8">
            <a:extLst>
              <a:ext uri="{FF2B5EF4-FFF2-40B4-BE49-F238E27FC236}">
                <a16:creationId xmlns:a16="http://schemas.microsoft.com/office/drawing/2014/main" id="{37B2A520-16D8-C95D-253D-E6796E8DD27D}"/>
              </a:ext>
            </a:extLst>
          </p:cNvPr>
          <p:cNvSpPr/>
          <p:nvPr/>
        </p:nvSpPr>
        <p:spPr>
          <a:xfrm>
            <a:off x="1472859" y="75381"/>
            <a:ext cx="2332027" cy="3772463"/>
          </a:xfrm>
          <a:prstGeom prst="roundRect">
            <a:avLst/>
          </a:prstGeom>
          <a:noFill/>
          <a:ln>
            <a:solidFill>
              <a:srgbClr val="FFFF00"/>
            </a:solidFill>
          </a:ln>
          <a:effectLst>
            <a:glow rad="228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4284215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E6447-9495-B7DD-ECEC-DCAB6A4C18C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471BEC-482E-61A7-5510-DEC346AA92B5}"/>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BF7A35C-777C-57B3-518F-8637B29B884B}"/>
              </a:ext>
            </a:extLst>
          </p:cNvPr>
          <p:cNvPicPr>
            <a:picLocks noChangeAspect="1"/>
          </p:cNvPicPr>
          <p:nvPr/>
        </p:nvPicPr>
        <p:blipFill>
          <a:blip r:embed="rId2"/>
          <a:stretch>
            <a:fillRect/>
          </a:stretch>
        </p:blipFill>
        <p:spPr>
          <a:xfrm>
            <a:off x="1313782" y="652075"/>
            <a:ext cx="9564435" cy="5553850"/>
          </a:xfrm>
          <a:prstGeom prst="rect">
            <a:avLst/>
          </a:prstGeom>
        </p:spPr>
      </p:pic>
    </p:spTree>
    <p:extLst>
      <p:ext uri="{BB962C8B-B14F-4D97-AF65-F5344CB8AC3E}">
        <p14:creationId xmlns:p14="http://schemas.microsoft.com/office/powerpoint/2010/main" val="25945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A1D79-5E6C-9207-BE2B-F53463E560CE}"/>
              </a:ext>
            </a:extLst>
          </p:cNvPr>
          <p:cNvSpPr>
            <a:spLocks noGrp="1"/>
          </p:cNvSpPr>
          <p:nvPr>
            <p:ph type="title"/>
          </p:nvPr>
        </p:nvSpPr>
        <p:spPr/>
        <p:txBody>
          <a:bodyPr>
            <a:normAutofit fontScale="90000"/>
          </a:bodyPr>
          <a:lstStyle/>
          <a:p>
            <a:r>
              <a:rPr lang="en-US" altLang="zh-CN" b="0" i="0" dirty="0">
                <a:solidFill>
                  <a:srgbClr val="212529"/>
                </a:solidFill>
                <a:effectLst/>
                <a:latin typeface="Raleway" panose="020B0003030101060003" pitchFamily="34" charset="0"/>
              </a:rPr>
              <a:t>OASIS-2: Longitudinal MRI Data in Nondemented and Demented Older Adults</a:t>
            </a:r>
            <a:endParaRPr lang="zh-CN" altLang="en-US" dirty="0"/>
          </a:p>
        </p:txBody>
      </p:sp>
      <p:sp>
        <p:nvSpPr>
          <p:cNvPr id="3" name="内容占位符 2">
            <a:extLst>
              <a:ext uri="{FF2B5EF4-FFF2-40B4-BE49-F238E27FC236}">
                <a16:creationId xmlns:a16="http://schemas.microsoft.com/office/drawing/2014/main" id="{ECFD70CA-B6D6-0511-B52A-D1ED3957E6EC}"/>
              </a:ext>
            </a:extLst>
          </p:cNvPr>
          <p:cNvSpPr>
            <a:spLocks noGrp="1"/>
          </p:cNvSpPr>
          <p:nvPr>
            <p:ph idx="1"/>
          </p:nvPr>
        </p:nvSpPr>
        <p:spPr>
          <a:xfrm>
            <a:off x="429583" y="1825625"/>
            <a:ext cx="11371699" cy="4974074"/>
          </a:xfrm>
        </p:spPr>
        <p:txBody>
          <a:bodyPr>
            <a:normAutofit fontScale="92500" lnSpcReduction="20000"/>
          </a:bodyPr>
          <a:lstStyle/>
          <a:p>
            <a:r>
              <a:rPr lang="en-US" altLang="zh-CN" dirty="0"/>
              <a:t>Subjects: 150</a:t>
            </a:r>
          </a:p>
          <a:p>
            <a:r>
              <a:rPr lang="en-US" altLang="zh-CN" dirty="0"/>
              <a:t>MR Sessions: 373</a:t>
            </a:r>
          </a:p>
          <a:p>
            <a:pPr>
              <a:lnSpc>
                <a:spcPct val="110000"/>
              </a:lnSpc>
            </a:pPr>
            <a:r>
              <a:rPr lang="en-US" altLang="zh-CN" dirty="0"/>
              <a:t>Summary: This set consists of a longitudinal collection of </a:t>
            </a:r>
            <a:r>
              <a:rPr lang="en-US" altLang="zh-CN" dirty="0">
                <a:highlight>
                  <a:srgbClr val="FFFF00"/>
                </a:highlight>
              </a:rPr>
              <a:t>150 subjects aged 60 to 96</a:t>
            </a:r>
            <a:r>
              <a:rPr lang="en-US" altLang="zh-CN" dirty="0"/>
              <a:t>. Each subject was scanned on two or more visits, separated by at least one year for a total of 373 imaging sessions. For each subject, </a:t>
            </a:r>
            <a:r>
              <a:rPr lang="en-US" altLang="zh-CN" dirty="0">
                <a:highlight>
                  <a:srgbClr val="FFFF00"/>
                </a:highlight>
              </a:rPr>
              <a:t>3 or 4 individual T1-weighted MRI scans </a:t>
            </a:r>
            <a:r>
              <a:rPr lang="en-US" altLang="zh-CN" dirty="0"/>
              <a:t>obtained in single scan sessions are included. The subjects are all right-handed and include both men and women. 72 of the subjects were characterized as nondemented throughout the study. 64 of the included subjects were characterized as demented at the time of their initial visits and remained so for subsequent scans, including </a:t>
            </a:r>
            <a:r>
              <a:rPr lang="en-US" altLang="zh-CN" dirty="0">
                <a:highlight>
                  <a:srgbClr val="FFFF00"/>
                </a:highlight>
              </a:rPr>
              <a:t>51 individuals with mild to moderate Alzheimer’s disease</a:t>
            </a:r>
            <a:r>
              <a:rPr lang="en-US" altLang="zh-CN" dirty="0"/>
              <a:t>. Another 14 subjects were characterized as nondemented at the time of their initial visit and were subsequently characterized as demented at a later visit.</a:t>
            </a:r>
            <a:endParaRPr lang="zh-CN" altLang="en-US" dirty="0"/>
          </a:p>
        </p:txBody>
      </p:sp>
    </p:spTree>
    <p:extLst>
      <p:ext uri="{BB962C8B-B14F-4D97-AF65-F5344CB8AC3E}">
        <p14:creationId xmlns:p14="http://schemas.microsoft.com/office/powerpoint/2010/main" val="111194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3D4BF-521C-6644-0559-3E3EBAD1F1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E0383E-1217-0F49-9B89-D25257AC93D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F4D190E-E0A9-8D65-9D3E-C6D96438F260}"/>
              </a:ext>
            </a:extLst>
          </p:cNvPr>
          <p:cNvPicPr>
            <a:picLocks noChangeAspect="1"/>
          </p:cNvPicPr>
          <p:nvPr/>
        </p:nvPicPr>
        <p:blipFill>
          <a:blip r:embed="rId2"/>
          <a:stretch>
            <a:fillRect/>
          </a:stretch>
        </p:blipFill>
        <p:spPr>
          <a:xfrm>
            <a:off x="0" y="936226"/>
            <a:ext cx="12192000" cy="4985548"/>
          </a:xfrm>
          <a:prstGeom prst="rect">
            <a:avLst/>
          </a:prstGeom>
        </p:spPr>
      </p:pic>
    </p:spTree>
    <p:extLst>
      <p:ext uri="{BB962C8B-B14F-4D97-AF65-F5344CB8AC3E}">
        <p14:creationId xmlns:p14="http://schemas.microsoft.com/office/powerpoint/2010/main" val="390457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06416-D058-5FEB-EC6D-C622801594E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FD4C6F-D598-3E74-01FA-9E02A7B8323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4F20826-4B40-23C6-37A8-0076473E42F6}"/>
              </a:ext>
            </a:extLst>
          </p:cNvPr>
          <p:cNvPicPr>
            <a:picLocks noChangeAspect="1"/>
          </p:cNvPicPr>
          <p:nvPr/>
        </p:nvPicPr>
        <p:blipFill>
          <a:blip r:embed="rId2"/>
          <a:stretch>
            <a:fillRect/>
          </a:stretch>
        </p:blipFill>
        <p:spPr>
          <a:xfrm>
            <a:off x="0" y="87015"/>
            <a:ext cx="12192000" cy="6683970"/>
          </a:xfrm>
          <a:prstGeom prst="rect">
            <a:avLst/>
          </a:prstGeom>
        </p:spPr>
      </p:pic>
    </p:spTree>
    <p:extLst>
      <p:ext uri="{BB962C8B-B14F-4D97-AF65-F5344CB8AC3E}">
        <p14:creationId xmlns:p14="http://schemas.microsoft.com/office/powerpoint/2010/main" val="37144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43DE7-C685-30D6-C8FC-13D8047A5C39}"/>
              </a:ext>
            </a:extLst>
          </p:cNvPr>
          <p:cNvSpPr>
            <a:spLocks noGrp="1"/>
          </p:cNvSpPr>
          <p:nvPr>
            <p:ph type="title"/>
          </p:nvPr>
        </p:nvSpPr>
        <p:spPr>
          <a:xfrm>
            <a:off x="838200" y="396931"/>
            <a:ext cx="10515600" cy="1629319"/>
          </a:xfrm>
        </p:spPr>
        <p:txBody>
          <a:bodyPr>
            <a:noAutofit/>
          </a:bodyPr>
          <a:lstStyle/>
          <a:p>
            <a:r>
              <a:rPr lang="en-US" altLang="zh-CN" sz="3200" b="0" i="0" dirty="0">
                <a:solidFill>
                  <a:srgbClr val="212529"/>
                </a:solidFill>
                <a:effectLst/>
                <a:latin typeface="Raleway" panose="020B0003030101060003" pitchFamily="34" charset="0"/>
              </a:rPr>
              <a:t>OASIS-3: Longitudinal Multimodal Neuroimaging, Clinical, and Cognitive Dataset for Normal Aging and Alzheimer’s Disease</a:t>
            </a:r>
            <a:endParaRPr lang="zh-CN" altLang="en-US" sz="3200" dirty="0"/>
          </a:p>
        </p:txBody>
      </p:sp>
      <p:pic>
        <p:nvPicPr>
          <p:cNvPr id="7" name="内容占位符 6">
            <a:extLst>
              <a:ext uri="{FF2B5EF4-FFF2-40B4-BE49-F238E27FC236}">
                <a16:creationId xmlns:a16="http://schemas.microsoft.com/office/drawing/2014/main" id="{90184C7B-D1FC-DAEB-AA3D-7CEF2BDD9266}"/>
              </a:ext>
            </a:extLst>
          </p:cNvPr>
          <p:cNvPicPr>
            <a:picLocks noGrp="1" noChangeAspect="1"/>
          </p:cNvPicPr>
          <p:nvPr>
            <p:ph idx="1"/>
          </p:nvPr>
        </p:nvPicPr>
        <p:blipFill>
          <a:blip r:embed="rId2"/>
          <a:stretch>
            <a:fillRect/>
          </a:stretch>
        </p:blipFill>
        <p:spPr>
          <a:xfrm>
            <a:off x="838200" y="2356179"/>
            <a:ext cx="10515600" cy="3290230"/>
          </a:xfrm>
        </p:spPr>
      </p:pic>
    </p:spTree>
    <p:extLst>
      <p:ext uri="{BB962C8B-B14F-4D97-AF65-F5344CB8AC3E}">
        <p14:creationId xmlns:p14="http://schemas.microsoft.com/office/powerpoint/2010/main" val="300550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E11CD-F8C4-6B22-2297-8059D06E01B5}"/>
              </a:ext>
            </a:extLst>
          </p:cNvPr>
          <p:cNvSpPr>
            <a:spLocks noGrp="1"/>
          </p:cNvSpPr>
          <p:nvPr>
            <p:ph type="title"/>
          </p:nvPr>
        </p:nvSpPr>
        <p:spPr/>
        <p:txBody>
          <a:bodyPr/>
          <a:lstStyle/>
          <a:p>
            <a:r>
              <a:rPr lang="en-US" altLang="zh-CN" b="0" i="0" dirty="0">
                <a:solidFill>
                  <a:srgbClr val="212529"/>
                </a:solidFill>
                <a:effectLst/>
                <a:latin typeface="Raleway" panose="020B0003030101060003" pitchFamily="34" charset="0"/>
              </a:rPr>
              <a:t>OASIS-4: Clinical Cohort</a:t>
            </a:r>
            <a:endParaRPr lang="zh-CN" altLang="en-US" dirty="0"/>
          </a:p>
        </p:txBody>
      </p:sp>
      <p:sp>
        <p:nvSpPr>
          <p:cNvPr id="7" name="内容占位符 6">
            <a:extLst>
              <a:ext uri="{FF2B5EF4-FFF2-40B4-BE49-F238E27FC236}">
                <a16:creationId xmlns:a16="http://schemas.microsoft.com/office/drawing/2014/main" id="{5AE19BFE-9D6F-0140-56AA-A03AFDA1AA4A}"/>
              </a:ext>
            </a:extLst>
          </p:cNvPr>
          <p:cNvSpPr>
            <a:spLocks noGrp="1"/>
          </p:cNvSpPr>
          <p:nvPr>
            <p:ph idx="1"/>
          </p:nvPr>
        </p:nvSpPr>
        <p:spPr/>
        <p:txBody>
          <a:bodyPr/>
          <a:lstStyle/>
          <a:p>
            <a:r>
              <a:rPr lang="en-US" altLang="zh-CN" dirty="0"/>
              <a:t>Subjects: 663</a:t>
            </a:r>
          </a:p>
          <a:p>
            <a:r>
              <a:rPr lang="en-US" altLang="zh-CN" dirty="0"/>
              <a:t>MR Sessions: 676</a:t>
            </a:r>
          </a:p>
          <a:p>
            <a:pPr>
              <a:lnSpc>
                <a:spcPct val="100000"/>
              </a:lnSpc>
            </a:pPr>
            <a:r>
              <a:rPr lang="en-US" altLang="zh-CN" dirty="0"/>
              <a:t>This set consists of a collection of </a:t>
            </a:r>
            <a:r>
              <a:rPr lang="en-US" altLang="zh-CN" dirty="0">
                <a:highlight>
                  <a:srgbClr val="FFFF00"/>
                </a:highlight>
              </a:rPr>
              <a:t>663 subjects aged 21 to 94</a:t>
            </a:r>
            <a:r>
              <a:rPr lang="en-US" altLang="zh-CN" dirty="0"/>
              <a:t>. This clinical cohort was </a:t>
            </a:r>
            <a:r>
              <a:rPr lang="en-US" altLang="zh-CN" dirty="0">
                <a:highlight>
                  <a:srgbClr val="FFFF00"/>
                </a:highlight>
              </a:rPr>
              <a:t>evaluated for memory disorders and dementia </a:t>
            </a:r>
            <a:r>
              <a:rPr lang="en-US" altLang="zh-CN" dirty="0"/>
              <a:t>including clinical, </a:t>
            </a:r>
            <a:r>
              <a:rPr lang="en-US" altLang="zh-CN" dirty="0" err="1"/>
              <a:t>csf</a:t>
            </a:r>
            <a:r>
              <a:rPr lang="en-US" altLang="zh-CN" dirty="0"/>
              <a:t>, </a:t>
            </a:r>
            <a:r>
              <a:rPr lang="en-US" altLang="zh-CN" dirty="0" err="1"/>
              <a:t>neurospychometric</a:t>
            </a:r>
            <a:r>
              <a:rPr lang="en-US" altLang="zh-CN" dirty="0"/>
              <a:t>, and neuroimaging assessments. This is a unique dataset and not an update to the OASIS-3 Longitudinal Multimodal Neuroimaging dataset.</a:t>
            </a:r>
            <a:endParaRPr lang="zh-CN" altLang="en-US" dirty="0"/>
          </a:p>
        </p:txBody>
      </p:sp>
    </p:spTree>
    <p:extLst>
      <p:ext uri="{BB962C8B-B14F-4D97-AF65-F5344CB8AC3E}">
        <p14:creationId xmlns:p14="http://schemas.microsoft.com/office/powerpoint/2010/main" val="141999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511BA-18E8-4427-2B66-9DFE15FCF62C}"/>
              </a:ext>
            </a:extLst>
          </p:cNvPr>
          <p:cNvSpPr>
            <a:spLocks noGrp="1"/>
          </p:cNvSpPr>
          <p:nvPr>
            <p:ph type="title"/>
          </p:nvPr>
        </p:nvSpPr>
        <p:spPr/>
        <p:txBody>
          <a:bodyPr/>
          <a:lstStyle/>
          <a:p>
            <a:r>
              <a:rPr lang="en-US" altLang="zh-CN" dirty="0"/>
              <a:t>PPMI</a:t>
            </a:r>
            <a:endParaRPr lang="zh-CN" altLang="en-US" dirty="0"/>
          </a:p>
        </p:txBody>
      </p:sp>
      <p:pic>
        <p:nvPicPr>
          <p:cNvPr id="5" name="内容占位符 4">
            <a:extLst>
              <a:ext uri="{FF2B5EF4-FFF2-40B4-BE49-F238E27FC236}">
                <a16:creationId xmlns:a16="http://schemas.microsoft.com/office/drawing/2014/main" id="{90850073-CCED-4AEB-7036-2EDF32FDE607}"/>
              </a:ext>
            </a:extLst>
          </p:cNvPr>
          <p:cNvPicPr>
            <a:picLocks noGrp="1" noChangeAspect="1"/>
          </p:cNvPicPr>
          <p:nvPr>
            <p:ph idx="1"/>
          </p:nvPr>
        </p:nvPicPr>
        <p:blipFill>
          <a:blip r:embed="rId2"/>
          <a:stretch>
            <a:fillRect/>
          </a:stretch>
        </p:blipFill>
        <p:spPr>
          <a:xfrm>
            <a:off x="1318474" y="1576815"/>
            <a:ext cx="9555052" cy="4655380"/>
          </a:xfrm>
        </p:spPr>
      </p:pic>
    </p:spTree>
    <p:extLst>
      <p:ext uri="{BB962C8B-B14F-4D97-AF65-F5344CB8AC3E}">
        <p14:creationId xmlns:p14="http://schemas.microsoft.com/office/powerpoint/2010/main" val="212029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B9F6A-C502-9112-C8C9-F073E41541B7}"/>
              </a:ext>
            </a:extLst>
          </p:cNvPr>
          <p:cNvSpPr>
            <a:spLocks noGrp="1"/>
          </p:cNvSpPr>
          <p:nvPr>
            <p:ph type="title"/>
          </p:nvPr>
        </p:nvSpPr>
        <p:spPr/>
        <p:txBody>
          <a:bodyPr/>
          <a:lstStyle/>
          <a:p>
            <a:r>
              <a:rPr lang="en-US" altLang="zh-CN" dirty="0"/>
              <a:t>AIBL</a:t>
            </a:r>
            <a:endParaRPr lang="zh-CN" altLang="en-US" dirty="0"/>
          </a:p>
        </p:txBody>
      </p:sp>
      <p:sp>
        <p:nvSpPr>
          <p:cNvPr id="7" name="内容占位符 6">
            <a:extLst>
              <a:ext uri="{FF2B5EF4-FFF2-40B4-BE49-F238E27FC236}">
                <a16:creationId xmlns:a16="http://schemas.microsoft.com/office/drawing/2014/main" id="{A9BAB696-D347-9DDD-C414-19FDF402381F}"/>
              </a:ext>
            </a:extLst>
          </p:cNvPr>
          <p:cNvSpPr>
            <a:spLocks noGrp="1"/>
          </p:cNvSpPr>
          <p:nvPr>
            <p:ph idx="1"/>
          </p:nvPr>
        </p:nvSpPr>
        <p:spPr/>
        <p:txBody>
          <a:bodyPr/>
          <a:lstStyle/>
          <a:p>
            <a:endParaRPr lang="zh-CN" altLang="en-US"/>
          </a:p>
        </p:txBody>
      </p:sp>
      <p:pic>
        <p:nvPicPr>
          <p:cNvPr id="8" name="内容占位符 4">
            <a:extLst>
              <a:ext uri="{FF2B5EF4-FFF2-40B4-BE49-F238E27FC236}">
                <a16:creationId xmlns:a16="http://schemas.microsoft.com/office/drawing/2014/main" id="{691053B5-9C8F-9CE1-C67A-075AF7BB0556}"/>
              </a:ext>
            </a:extLst>
          </p:cNvPr>
          <p:cNvPicPr>
            <a:picLocks noChangeAspect="1"/>
          </p:cNvPicPr>
          <p:nvPr/>
        </p:nvPicPr>
        <p:blipFill>
          <a:blip r:embed="rId2"/>
          <a:stretch>
            <a:fillRect/>
          </a:stretch>
        </p:blipFill>
        <p:spPr>
          <a:xfrm>
            <a:off x="-8364" y="2511056"/>
            <a:ext cx="12200364" cy="1835887"/>
          </a:xfrm>
          <a:prstGeom prst="rect">
            <a:avLst/>
          </a:prstGeom>
        </p:spPr>
      </p:pic>
    </p:spTree>
    <p:extLst>
      <p:ext uri="{BB962C8B-B14F-4D97-AF65-F5344CB8AC3E}">
        <p14:creationId xmlns:p14="http://schemas.microsoft.com/office/powerpoint/2010/main" val="255450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A5940-5302-A266-0E16-771E3E510DF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F681526-2FB4-BEDA-AB29-3A42037EDAC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FAE0F26-5C5F-CD78-E5C2-E16BC1251E6E}"/>
              </a:ext>
            </a:extLst>
          </p:cNvPr>
          <p:cNvPicPr>
            <a:picLocks noChangeAspect="1"/>
          </p:cNvPicPr>
          <p:nvPr/>
        </p:nvPicPr>
        <p:blipFill>
          <a:blip r:embed="rId2"/>
          <a:stretch>
            <a:fillRect/>
          </a:stretch>
        </p:blipFill>
        <p:spPr>
          <a:xfrm>
            <a:off x="1160804" y="0"/>
            <a:ext cx="9870392" cy="6858000"/>
          </a:xfrm>
          <a:prstGeom prst="rect">
            <a:avLst/>
          </a:prstGeom>
        </p:spPr>
      </p:pic>
    </p:spTree>
    <p:extLst>
      <p:ext uri="{BB962C8B-B14F-4D97-AF65-F5344CB8AC3E}">
        <p14:creationId xmlns:p14="http://schemas.microsoft.com/office/powerpoint/2010/main" val="213617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82E20-E4AE-1874-7CA4-3AD9609E09AA}"/>
              </a:ext>
            </a:extLst>
          </p:cNvPr>
          <p:cNvSpPr>
            <a:spLocks noGrp="1"/>
          </p:cNvSpPr>
          <p:nvPr>
            <p:ph type="title"/>
          </p:nvPr>
        </p:nvSpPr>
        <p:spPr/>
        <p:txBody>
          <a:bodyPr/>
          <a:lstStyle/>
          <a:p>
            <a:r>
              <a:rPr lang="en-US" altLang="zh-CN" dirty="0"/>
              <a:t>ADNI</a:t>
            </a:r>
            <a:endParaRPr lang="zh-CN" altLang="en-US" dirty="0"/>
          </a:p>
        </p:txBody>
      </p:sp>
      <p:pic>
        <p:nvPicPr>
          <p:cNvPr id="5" name="内容占位符 4">
            <a:extLst>
              <a:ext uri="{FF2B5EF4-FFF2-40B4-BE49-F238E27FC236}">
                <a16:creationId xmlns:a16="http://schemas.microsoft.com/office/drawing/2014/main" id="{80A951C0-0030-0C47-7CFF-894611D41E61}"/>
              </a:ext>
            </a:extLst>
          </p:cNvPr>
          <p:cNvPicPr>
            <a:picLocks noGrp="1" noChangeAspect="1"/>
          </p:cNvPicPr>
          <p:nvPr>
            <p:ph idx="1"/>
          </p:nvPr>
        </p:nvPicPr>
        <p:blipFill>
          <a:blip r:embed="rId2"/>
          <a:stretch>
            <a:fillRect/>
          </a:stretch>
        </p:blipFill>
        <p:spPr>
          <a:xfrm>
            <a:off x="1882853" y="1825625"/>
            <a:ext cx="8426293" cy="4351338"/>
          </a:xfrm>
        </p:spPr>
      </p:pic>
    </p:spTree>
    <p:extLst>
      <p:ext uri="{BB962C8B-B14F-4D97-AF65-F5344CB8AC3E}">
        <p14:creationId xmlns:p14="http://schemas.microsoft.com/office/powerpoint/2010/main" val="125297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8A37C-FED3-839A-0313-D76521C28E1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BAA97EA-B718-53DA-9AC9-D366A2D0DBE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002D142-2022-DB8B-50B6-D55C830B873E}"/>
              </a:ext>
            </a:extLst>
          </p:cNvPr>
          <p:cNvPicPr>
            <a:picLocks noChangeAspect="1"/>
          </p:cNvPicPr>
          <p:nvPr/>
        </p:nvPicPr>
        <p:blipFill>
          <a:blip r:embed="rId2"/>
          <a:stretch>
            <a:fillRect/>
          </a:stretch>
        </p:blipFill>
        <p:spPr>
          <a:xfrm>
            <a:off x="0" y="159544"/>
            <a:ext cx="12192000" cy="6538912"/>
          </a:xfrm>
          <a:prstGeom prst="rect">
            <a:avLst/>
          </a:prstGeom>
        </p:spPr>
      </p:pic>
    </p:spTree>
    <p:extLst>
      <p:ext uri="{BB962C8B-B14F-4D97-AF65-F5344CB8AC3E}">
        <p14:creationId xmlns:p14="http://schemas.microsoft.com/office/powerpoint/2010/main" val="328152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13C98-ACD7-304C-5689-A2E802E59784}"/>
              </a:ext>
            </a:extLst>
          </p:cNvPr>
          <p:cNvSpPr>
            <a:spLocks noGrp="1"/>
          </p:cNvSpPr>
          <p:nvPr>
            <p:ph type="title"/>
          </p:nvPr>
        </p:nvSpPr>
        <p:spPr/>
        <p:txBody>
          <a:bodyPr>
            <a:normAutofit/>
          </a:bodyPr>
          <a:lstStyle/>
          <a:p>
            <a:r>
              <a:rPr lang="en-US" altLang="zh-CN" sz="4000" dirty="0"/>
              <a:t>AD Challenge Training Data: Clinical (Updated)</a:t>
            </a:r>
            <a:endParaRPr lang="zh-CN" altLang="en-US" sz="4000" dirty="0"/>
          </a:p>
        </p:txBody>
      </p:sp>
      <p:pic>
        <p:nvPicPr>
          <p:cNvPr id="7" name="内容占位符 6">
            <a:extLst>
              <a:ext uri="{FF2B5EF4-FFF2-40B4-BE49-F238E27FC236}">
                <a16:creationId xmlns:a16="http://schemas.microsoft.com/office/drawing/2014/main" id="{F0D2C806-12AD-FEC6-AA55-EC1FA408ACBA}"/>
              </a:ext>
            </a:extLst>
          </p:cNvPr>
          <p:cNvPicPr>
            <a:picLocks noGrp="1" noChangeAspect="1"/>
          </p:cNvPicPr>
          <p:nvPr>
            <p:ph idx="1"/>
          </p:nvPr>
        </p:nvPicPr>
        <p:blipFill>
          <a:blip r:embed="rId3"/>
          <a:stretch>
            <a:fillRect/>
          </a:stretch>
        </p:blipFill>
        <p:spPr>
          <a:xfrm>
            <a:off x="1113786" y="1825625"/>
            <a:ext cx="9964427" cy="4351338"/>
          </a:xfrm>
        </p:spPr>
      </p:pic>
    </p:spTree>
    <p:extLst>
      <p:ext uri="{BB962C8B-B14F-4D97-AF65-F5344CB8AC3E}">
        <p14:creationId xmlns:p14="http://schemas.microsoft.com/office/powerpoint/2010/main" val="279983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DFFF-F1CD-BDF6-4014-29F00EF56EA7}"/>
              </a:ext>
            </a:extLst>
          </p:cNvPr>
          <p:cNvSpPr>
            <a:spLocks noGrp="1"/>
          </p:cNvSpPr>
          <p:nvPr>
            <p:ph type="title"/>
          </p:nvPr>
        </p:nvSpPr>
        <p:spPr/>
        <p:txBody>
          <a:bodyPr/>
          <a:lstStyle/>
          <a:p>
            <a:r>
              <a:rPr lang="en-US" altLang="zh-CN" dirty="0"/>
              <a:t>ADNI_Training_Q1_APOE_July22.2014</a:t>
            </a:r>
            <a:endParaRPr lang="zh-CN" altLang="en-US" dirty="0"/>
          </a:p>
        </p:txBody>
      </p:sp>
      <p:pic>
        <p:nvPicPr>
          <p:cNvPr id="5" name="内容占位符 4">
            <a:extLst>
              <a:ext uri="{FF2B5EF4-FFF2-40B4-BE49-F238E27FC236}">
                <a16:creationId xmlns:a16="http://schemas.microsoft.com/office/drawing/2014/main" id="{050BF7CE-4ACC-9B9B-C328-D9863B0F4F53}"/>
              </a:ext>
            </a:extLst>
          </p:cNvPr>
          <p:cNvPicPr>
            <a:picLocks noGrp="1" noChangeAspect="1"/>
          </p:cNvPicPr>
          <p:nvPr>
            <p:ph idx="1"/>
          </p:nvPr>
        </p:nvPicPr>
        <p:blipFill>
          <a:blip r:embed="rId2"/>
          <a:stretch>
            <a:fillRect/>
          </a:stretch>
        </p:blipFill>
        <p:spPr>
          <a:xfrm>
            <a:off x="2368775" y="1825625"/>
            <a:ext cx="7454449" cy="4351338"/>
          </a:xfrm>
        </p:spPr>
      </p:pic>
    </p:spTree>
    <p:extLst>
      <p:ext uri="{BB962C8B-B14F-4D97-AF65-F5344CB8AC3E}">
        <p14:creationId xmlns:p14="http://schemas.microsoft.com/office/powerpoint/2010/main" val="385021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AA127-7D32-46A3-D61B-4AAB53AA4921}"/>
              </a:ext>
            </a:extLst>
          </p:cNvPr>
          <p:cNvSpPr>
            <a:spLocks noGrp="1"/>
          </p:cNvSpPr>
          <p:nvPr>
            <p:ph type="title"/>
          </p:nvPr>
        </p:nvSpPr>
        <p:spPr/>
        <p:txBody>
          <a:bodyPr/>
          <a:lstStyle/>
          <a:p>
            <a:r>
              <a:rPr lang="en-US" altLang="zh-CN" dirty="0"/>
              <a:t>AD1ChallengeImagingFiles</a:t>
            </a:r>
            <a:endParaRPr lang="zh-CN" altLang="en-US" dirty="0"/>
          </a:p>
        </p:txBody>
      </p:sp>
      <p:pic>
        <p:nvPicPr>
          <p:cNvPr id="5" name="内容占位符 4">
            <a:extLst>
              <a:ext uri="{FF2B5EF4-FFF2-40B4-BE49-F238E27FC236}">
                <a16:creationId xmlns:a16="http://schemas.microsoft.com/office/drawing/2014/main" id="{6B211CBD-FFD0-4A09-4600-C6A45922747A}"/>
              </a:ext>
            </a:extLst>
          </p:cNvPr>
          <p:cNvPicPr>
            <a:picLocks noGrp="1" noChangeAspect="1"/>
          </p:cNvPicPr>
          <p:nvPr>
            <p:ph idx="1"/>
          </p:nvPr>
        </p:nvPicPr>
        <p:blipFill>
          <a:blip r:embed="rId2"/>
          <a:stretch>
            <a:fillRect/>
          </a:stretch>
        </p:blipFill>
        <p:spPr>
          <a:xfrm>
            <a:off x="838200" y="1603815"/>
            <a:ext cx="10515600" cy="2082443"/>
          </a:xfrm>
        </p:spPr>
      </p:pic>
      <p:pic>
        <p:nvPicPr>
          <p:cNvPr id="7" name="图片 6">
            <a:extLst>
              <a:ext uri="{FF2B5EF4-FFF2-40B4-BE49-F238E27FC236}">
                <a16:creationId xmlns:a16="http://schemas.microsoft.com/office/drawing/2014/main" id="{CB96426C-DC14-A25E-A73E-1E6528523A12}"/>
              </a:ext>
            </a:extLst>
          </p:cNvPr>
          <p:cNvPicPr>
            <a:picLocks noChangeAspect="1"/>
          </p:cNvPicPr>
          <p:nvPr/>
        </p:nvPicPr>
        <p:blipFill>
          <a:blip r:embed="rId3"/>
          <a:stretch>
            <a:fillRect/>
          </a:stretch>
        </p:blipFill>
        <p:spPr>
          <a:xfrm>
            <a:off x="0" y="2459318"/>
            <a:ext cx="12192000" cy="4398682"/>
          </a:xfrm>
          <a:prstGeom prst="rect">
            <a:avLst/>
          </a:prstGeom>
        </p:spPr>
      </p:pic>
    </p:spTree>
    <p:extLst>
      <p:ext uri="{BB962C8B-B14F-4D97-AF65-F5344CB8AC3E}">
        <p14:creationId xmlns:p14="http://schemas.microsoft.com/office/powerpoint/2010/main" val="232843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393</Words>
  <Application>Microsoft Office PowerPoint</Application>
  <PresentationFormat>宽屏</PresentationFormat>
  <Paragraphs>27</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等线 Light</vt:lpstr>
      <vt:lpstr>Arial</vt:lpstr>
      <vt:lpstr>Raleway</vt:lpstr>
      <vt:lpstr>Office 主题​​</vt:lpstr>
      <vt:lpstr>9.15</vt:lpstr>
      <vt:lpstr>PowerPoint 演示文稿</vt:lpstr>
      <vt:lpstr>AIBL</vt:lpstr>
      <vt:lpstr>PowerPoint 演示文稿</vt:lpstr>
      <vt:lpstr>ADNI</vt:lpstr>
      <vt:lpstr>PowerPoint 演示文稿</vt:lpstr>
      <vt:lpstr>AD Challenge Training Data: Clinical (Updated)</vt:lpstr>
      <vt:lpstr>ADNI_Training_Q1_APOE_July22.2014</vt:lpstr>
      <vt:lpstr>AD1ChallengeImagingFiles</vt:lpstr>
      <vt:lpstr>PowerPoint 演示文稿</vt:lpstr>
      <vt:lpstr>ADNI_PICSLASHS_02_15_22_14Sep2023</vt:lpstr>
      <vt:lpstr>FHS</vt:lpstr>
      <vt:lpstr>LBDSU</vt:lpstr>
      <vt:lpstr>NACC</vt:lpstr>
      <vt:lpstr>NIFD</vt:lpstr>
      <vt:lpstr>OASIS</vt:lpstr>
      <vt:lpstr>OASIS-1: Cross-sectional MRI Data in Young, Middle Aged, Nondemented and Demented Older Adults</vt:lpstr>
      <vt:lpstr>PowerPoint 演示文稿</vt:lpstr>
      <vt:lpstr>PowerPoint 演示文稿</vt:lpstr>
      <vt:lpstr>PowerPoint 演示文稿</vt:lpstr>
      <vt:lpstr>OASIS-2: Longitudinal MRI Data in Nondemented and Demented Older Adults</vt:lpstr>
      <vt:lpstr>PowerPoint 演示文稿</vt:lpstr>
      <vt:lpstr>PowerPoint 演示文稿</vt:lpstr>
      <vt:lpstr>OASIS-3: Longitudinal Multimodal Neuroimaging, Clinical, and Cognitive Dataset for Normal Aging and Alzheimer’s Disease</vt:lpstr>
      <vt:lpstr>OASIS-4: Clinical Cohort</vt:lpstr>
      <vt:lpstr>PPMI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9.15</dc:title>
  <dc:creator>1179116732@qq.com</dc:creator>
  <cp:lastModifiedBy>1179116732@qq.com</cp:lastModifiedBy>
  <cp:revision>5</cp:revision>
  <dcterms:created xsi:type="dcterms:W3CDTF">2023-09-14T18:00:59Z</dcterms:created>
  <dcterms:modified xsi:type="dcterms:W3CDTF">2023-09-14T22:35:11Z</dcterms:modified>
</cp:coreProperties>
</file>